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64"/>
  </p:notesMasterIdLst>
  <p:handoutMasterIdLst>
    <p:handoutMasterId r:id="rId65"/>
  </p:handoutMasterIdLst>
  <p:sldIdLst>
    <p:sldId id="256" r:id="rId13"/>
    <p:sldId id="257" r:id="rId14"/>
    <p:sldId id="362" r:id="rId15"/>
    <p:sldId id="368" r:id="rId16"/>
    <p:sldId id="374" r:id="rId17"/>
    <p:sldId id="373" r:id="rId18"/>
    <p:sldId id="435" r:id="rId19"/>
    <p:sldId id="372" r:id="rId20"/>
    <p:sldId id="371" r:id="rId21"/>
    <p:sldId id="442" r:id="rId22"/>
    <p:sldId id="379" r:id="rId23"/>
    <p:sldId id="377" r:id="rId24"/>
    <p:sldId id="370" r:id="rId25"/>
    <p:sldId id="364" r:id="rId26"/>
    <p:sldId id="292" r:id="rId27"/>
    <p:sldId id="369" r:id="rId28"/>
    <p:sldId id="367" r:id="rId29"/>
    <p:sldId id="366" r:id="rId30"/>
    <p:sldId id="425" r:id="rId31"/>
    <p:sldId id="436" r:id="rId32"/>
    <p:sldId id="383" r:id="rId33"/>
    <p:sldId id="438" r:id="rId34"/>
    <p:sldId id="437" r:id="rId35"/>
    <p:sldId id="389" r:id="rId36"/>
    <p:sldId id="390" r:id="rId37"/>
    <p:sldId id="391" r:id="rId38"/>
    <p:sldId id="384" r:id="rId39"/>
    <p:sldId id="388" r:id="rId40"/>
    <p:sldId id="443" r:id="rId41"/>
    <p:sldId id="444" r:id="rId42"/>
    <p:sldId id="382" r:id="rId43"/>
    <p:sldId id="385" r:id="rId44"/>
    <p:sldId id="440" r:id="rId45"/>
    <p:sldId id="402" r:id="rId46"/>
    <p:sldId id="405" r:id="rId47"/>
    <p:sldId id="406" r:id="rId48"/>
    <p:sldId id="407" r:id="rId49"/>
    <p:sldId id="392" r:id="rId50"/>
    <p:sldId id="410" r:id="rId51"/>
    <p:sldId id="429" r:id="rId52"/>
    <p:sldId id="413" r:id="rId53"/>
    <p:sldId id="415" r:id="rId54"/>
    <p:sldId id="414" r:id="rId55"/>
    <p:sldId id="417" r:id="rId56"/>
    <p:sldId id="418" r:id="rId57"/>
    <p:sldId id="419" r:id="rId58"/>
    <p:sldId id="420" r:id="rId59"/>
    <p:sldId id="309" r:id="rId60"/>
    <p:sldId id="431" r:id="rId61"/>
    <p:sldId id="434" r:id="rId62"/>
    <p:sldId id="288" r:id="rId6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DF1F9"/>
    <a:srgbClr val="C3FF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15" autoAdjust="0"/>
    <p:restoredTop sz="66190" autoAdjust="0"/>
  </p:normalViewPr>
  <p:slideViewPr>
    <p:cSldViewPr>
      <p:cViewPr>
        <p:scale>
          <a:sx n="70" d="100"/>
          <a:sy n="70" d="100"/>
        </p:scale>
        <p:origin x="-40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2985"/>
        <p:guide pos="22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buFont typeface="Times New Roman" pitchFamily="16" charset="0"/>
              <a:buNone/>
              <a:defRPr sz="1200"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buFont typeface="Times New Roman" pitchFamily="16" charset="0"/>
              <a:buNone/>
              <a:defRPr sz="1200"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90B3788B-A757-4A82-83D7-8CBC816C2E66}" type="datetimeFigureOut">
              <a:rPr lang="en-US"/>
              <a:pPr>
                <a:defRPr/>
              </a:pPr>
              <a:t>5/6/2014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buFont typeface="Times New Roman" pitchFamily="16" charset="0"/>
              <a:buNone/>
              <a:defRPr sz="1200"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buFont typeface="Times New Roman" pitchFamily="16" charset="0"/>
              <a:buNone/>
              <a:defRPr sz="1200"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A6EEBC0-F870-41D5-8E01-0963532E5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79" tIns="47540" rIns="95079" bIns="47540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079" tIns="47540" rIns="95079" bIns="47540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52711" algn="l"/>
                <a:tab pos="1505422" algn="l"/>
                <a:tab pos="2258134" algn="l"/>
                <a:tab pos="3010845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nl-BE"/>
              <a:t>30/01/11</a:t>
            </a:r>
          </a:p>
        </p:txBody>
      </p:sp>
      <p:sp>
        <p:nvSpPr>
          <p:cNvPr id="655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079" tIns="47540" rIns="95079" bIns="47540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577" tIns="48288" rIns="96577" bIns="48288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52711" algn="l"/>
                <a:tab pos="1505422" algn="l"/>
                <a:tab pos="2258134" algn="l"/>
                <a:tab pos="3010845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284D818-197F-4D26-BC69-A7958A146BB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AB7DC0E3-B6BB-42E5-ADAF-9469DF07A3F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033B11DD-E5D6-4019-891B-0B8BC9179169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10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7A3B1DB0-7FDB-4A63-BF25-3E38319BD5E2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10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A74A65DC-CD3C-4A24-B0BF-DA3E7049E671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B8A07AA8-E3CE-4683-883E-A35FD3E5C761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11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A65A8383-178C-4B6F-8D6C-D2CCB7FA2BB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12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020CE31B-4B8B-4D51-A517-B91313ACBFD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12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9B0DE762-EC3D-4085-A6FD-3983BE2CCF08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13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2CAE23B-71CE-4866-8AB7-F23C3AE7C930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13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3B00D451-6730-4137-8401-F721C4E3EB43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14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76459C77-3829-4521-803B-C249E1F2811D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14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I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C2204F86-30BF-463B-8BA8-1A9ADB08C112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15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9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09BED649-B513-40D4-B795-686D030208C7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15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E3B25D26-0490-45FE-A911-E9994B41CCB1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16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314F856C-F2EF-48CD-9E40-9F406F377054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16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pPr>
              <a:buFontTx/>
              <a:buNone/>
            </a:pPr>
            <a:endParaRPr lang="en-US" smtClean="0">
              <a:solidFill>
                <a:srgbClr val="04617B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2B26ED02-49CC-4774-9429-69B4E46AD156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17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ED755C7-5ADA-4C4F-BABF-ABF7F2682BDB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17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EB8B278-EED4-4768-93F8-E55DFC67F0F9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18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72963690-1942-464B-988E-13BB8A92C63D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18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C5335142-239B-473C-B151-583A69593E2D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19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0C1437C-73CD-4382-AC26-73C77FECC07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19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1B845E5D-9A8C-434B-9D1F-55EB3A2CF694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7FF40AA-A484-4852-B4CC-8681B331DD85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DACAE722-6311-45B9-98B4-62BE090B724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20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27534FA-54A2-41AB-85E5-FFDC85F13CF5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20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C729C26D-0ED4-4A47-B6DF-11703086C19C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1A23A4F-369F-44A3-A143-6F7EB35E234B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21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255E2C8-53BD-4E24-853E-C2D4C8FE1790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22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CD326DF7-7F83-4066-B655-DF03FD7357B3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22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F97A5892-9E00-4DDE-B596-CF5228B8C402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23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77E8FF8F-0DF0-4244-A276-35397B01E296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23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F17798A0-5E94-45B2-95B4-DB8E45AAB3CD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24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570404C9-F024-4BA0-8FB6-810EEFC1371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24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1970693E-0B57-48FF-954F-BB7E60C677F5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25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3AC2A99C-FBAC-4218-9918-F286D6C03E9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25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E09CBED7-BDAA-4552-AC4B-E2809FD1E147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26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56FDEAE4-4D29-4C4A-8B5D-58527EA107FD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26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5D77EDD3-7D7A-48FB-A15F-008E0F8A1418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27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B5BE7F3-BAFA-4D85-A0BA-6623357FFAAD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27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172844F5-EE6F-435C-9130-DA153786871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28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A4B0F186-6C34-4559-891D-7DE4C6BBA1E7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28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2D0777D9-217C-45B8-A0C8-41442FD91E03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29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B3A35C03-9FA3-41BF-8DED-9F5B3FC73FC6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29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4862513"/>
            <a:ext cx="6337300" cy="5006975"/>
          </a:xfrm>
          <a:noFill/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11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56A76C39-CDCC-445D-8062-EBE623916C7C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BD5BCF72-7850-4CEA-935E-D4FAAC815890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59BDE076-893A-4DC0-8C6A-30AB1D7DB4B7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30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F075A99D-FF1A-4EDA-8FC4-546EB351FC5C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30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4862513"/>
            <a:ext cx="6337300" cy="5006975"/>
          </a:xfrm>
          <a:noFill/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11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75EE347F-F316-4A65-A6E9-731B6D8E6CFE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A950D972-BAC0-4692-B3A2-86AB8924C8DD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31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5045075"/>
            <a:ext cx="6264275" cy="4679950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83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226E56D9-1CC2-429A-91F4-48A7AAFF1C34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32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EEA4D2A1-3A96-4CA6-8324-C1BEB4BB635C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32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946899EB-6348-4CFD-B6C5-BB49ADE7F29F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33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F5ABA778-5CBC-4BC1-AC1D-C3E77A32D74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33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BB31BCF3-7D65-4EA6-A2ED-FA4881D69D0F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34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8DF069BC-B88F-450E-A5F8-8632D18D744A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34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CEE38DF4-C48E-4BBF-A3AA-1AD3FC58CD34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35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B8B4F219-EB69-4850-8F56-4C28A4130D09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35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6E3AFD75-BA3C-44D2-B456-57D4D2AE99D5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36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470DF527-6F46-4E03-B324-CADBF6908247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36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95E0CB1-8FA3-4B8D-936C-FF2E1C1E9564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37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2D7FF1D8-4A39-492A-AA82-5B2397873D03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37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6C78A312-AF4A-40DA-9612-B31A60B84B43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38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E3F9A507-5C36-47B8-95FB-66E298C27ED0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38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BF0DE42-BFC7-45DC-8B5E-C5B6B363B139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39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61791C48-126C-4572-8FDF-0B042A5398DA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39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4C31C95-3E76-42EA-BE40-98012F5F3A10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4DCCBEB2-3253-46BB-9367-9CB723985723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917357DB-2489-4620-B275-912E0F95205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40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C54E702F-EFC9-46DB-8808-6667AF53BDFA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40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77ED8EF8-8BAE-49CC-8A14-DF556A4C7A4F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AB105742-A83F-45CA-AF96-EC4616FD6E7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41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FFE2E73D-5BDF-43E9-B60E-6727FB42DC40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42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72FD772-D691-4CAB-8513-1D2F61F64C8B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42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B054B350-8845-4BB3-91B5-2A0942D3316B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43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E1095716-5153-45A3-910C-2EDC3D179834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43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FA7FADA3-E2A5-4D62-9951-7A85E95394B9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44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2086130-F8E1-4582-8664-22A70B237DCB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44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7CDCF863-E8F3-45F0-A7C1-2024B37F7059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45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7FB90B04-C752-4CB2-8865-310EFB29DDFF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45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7D506BAE-7FC6-44BF-AF2C-4530FE8D777C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46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E8188C5-A89C-4D53-8817-1E6DDC8B2DA1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46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284C5D8D-89CD-44E9-887B-FBBFF3012E66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47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1A726A4-535A-4037-9D3D-86DC100DA648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47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endParaRPr lang="en-US" smtClean="0">
              <a:solidFill>
                <a:srgbClr val="04617B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997A65A-3D79-4BAA-A52C-CC380BE2D2DC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48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67A6DBE2-B544-4A30-99D0-614152F195E1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48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20E3F779-BC63-458C-AE7E-090E1C8ADA03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49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CF0AA5DF-62E9-40D3-90AA-07B33232D497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49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pPr>
              <a:buFontTx/>
              <a:buNone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56C1AFDA-B325-4666-8331-EF5FAA8300C6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5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EDC1CA1D-446E-47C3-8AC9-70FEC51500B2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5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4862513"/>
            <a:ext cx="6264275" cy="4935537"/>
          </a:xfrm>
          <a:noFill/>
          <a:ln/>
        </p:spPr>
        <p:txBody>
          <a:bodyPr anchor="ctr"/>
          <a:lstStyle/>
          <a:p>
            <a:endParaRPr lang="en-US" sz="11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9D11A221-8D66-43C3-96EA-A519F1665320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50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1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9E88782-5FD8-46B5-8298-673399E08C19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50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Char char="-"/>
            </a:pPr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B73F8690-63EA-4553-B61B-C1B9CDC997B7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51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764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9383B6B3-470C-4011-8566-AD670A23ADA0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51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6" name="Notes Placeholder 5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EE81D618-7421-499F-B566-0B09065C254A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6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1C27F33A-63F1-4890-B42A-8605D060FE29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6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684713"/>
            <a:ext cx="6191250" cy="5040312"/>
          </a:xfrm>
          <a:noFill/>
          <a:ln/>
        </p:spPr>
        <p:txBody>
          <a:bodyPr anchor="ctr"/>
          <a:lstStyle/>
          <a:p>
            <a:pPr eaLnBrk="1" hangingPunct="1"/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CB1FA63-6351-4437-ADB9-B48C4CF50742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7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C05EED2E-3820-4479-8A2D-8571EEF84802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7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684713"/>
            <a:ext cx="6191250" cy="5040312"/>
          </a:xfrm>
          <a:noFill/>
          <a:ln/>
        </p:spPr>
        <p:txBody>
          <a:bodyPr anchor="ctr"/>
          <a:lstStyle/>
          <a:p>
            <a:pPr eaLnBrk="1" hangingPunct="1"/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169B39E-1D8D-4E14-8143-B95FC61568AE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8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3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F41B03A9-FFCB-4F24-87A1-6067F3E9C94F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8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4862513"/>
            <a:ext cx="6119812" cy="4862512"/>
          </a:xfrm>
          <a:noFill/>
          <a:ln/>
        </p:spPr>
        <p:txBody>
          <a:bodyPr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r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30/01/11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2475" algn="l"/>
                <a:tab pos="1504950" algn="l"/>
                <a:tab pos="2257425" algn="l"/>
                <a:tab pos="3009900" algn="l"/>
              </a:tabLst>
            </a:pPr>
            <a:fld id="{4964A18B-5075-4300-8D76-3251168C4F8D}" type="slidenum">
              <a:rPr lang="nl-BE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52475" algn="l"/>
                  <a:tab pos="1504950" algn="l"/>
                  <a:tab pos="2257425" algn="l"/>
                  <a:tab pos="3009900" algn="l"/>
                </a:tabLst>
              </a:pPr>
              <a:t>9</a:t>
            </a:fld>
            <a:endParaRPr lang="nl-BE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816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77" tIns="48288" rIns="96577" bIns="48288" anchor="b"/>
          <a:lstStyle/>
          <a:p>
            <a:pPr algn="r">
              <a:buClrTx/>
              <a:tabLst>
                <a:tab pos="0" algn="l"/>
                <a:tab pos="949325" algn="l"/>
                <a:tab pos="1900238" algn="l"/>
                <a:tab pos="2851150" algn="l"/>
                <a:tab pos="3802063" algn="l"/>
                <a:tab pos="4752975" algn="l"/>
                <a:tab pos="5703888" algn="l"/>
                <a:tab pos="6654800" algn="l"/>
                <a:tab pos="7605713" algn="l"/>
                <a:tab pos="8556625" algn="l"/>
                <a:tab pos="9507538" algn="l"/>
                <a:tab pos="10458450" algn="l"/>
              </a:tabLst>
            </a:pPr>
            <a:fld id="{025E2C43-3C5D-4856-8BC9-C3499600AB42}" type="slidenum">
              <a:rPr lang="nl-BE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tabLst>
                  <a:tab pos="0" algn="l"/>
                  <a:tab pos="949325" algn="l"/>
                  <a:tab pos="1900238" algn="l"/>
                  <a:tab pos="2851150" algn="l"/>
                  <a:tab pos="3802063" algn="l"/>
                  <a:tab pos="4752975" algn="l"/>
                  <a:tab pos="5703888" algn="l"/>
                  <a:tab pos="6654800" algn="l"/>
                  <a:tab pos="7605713" algn="l"/>
                  <a:tab pos="8556625" algn="l"/>
                  <a:tab pos="9507538" algn="l"/>
                  <a:tab pos="10458450" algn="l"/>
                </a:tabLst>
              </a:pPr>
              <a:t>9</a:t>
            </a:fld>
            <a:endParaRPr lang="nl-B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1662" cy="4605337"/>
          </a:xfrm>
          <a:noFill/>
          <a:ln/>
        </p:spPr>
        <p:txBody>
          <a:bodyPr anchor="ctr"/>
          <a:lstStyle/>
          <a:p>
            <a:pPr eaLnBrk="1" hangingPunct="1"/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20F5-E7E7-4315-8B9D-9073330B5F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E91B-2D60-40FA-81DD-B79FDB05F4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8C64-BF08-47F3-B73E-7E20D840C6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EEF1-9C81-4CE5-88BB-1EB5B927F7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480D-BE1E-4433-8479-A290EDD4DB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73889-4DF1-4E14-BC3C-29078D0545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FB14-CEAA-4DA5-A063-4CA667AC4E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4CDA-D82B-4B03-BCDA-EE36ACAB10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5397-B4E9-4D46-9DBA-319CB339AF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4E5F-4A60-4755-8DE5-A24AF843F1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3595-A171-49BE-8A2A-BA3C59043E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06BB-A7F5-4CA4-993D-ED1C1F184B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7E9F-A63A-41C3-971A-B3858618A4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CE2E-35E1-43B1-8CD1-241C5C2601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C4A9-AF45-4827-A946-DDEF7724D5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21FA-CE3E-4DDA-A53E-6D31237F57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D5C7-BC98-4F93-8EC8-D465377735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64BE-DD26-4915-A9EA-890FE768B7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144C-CF43-4191-99B7-C0DD78701C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E1DE-18D6-4A29-8548-580006735C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2D29-7E6B-49ED-8FBE-25745264B3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E217-3ED5-4426-866B-EBE8D3C08D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437C-3492-4711-9AEA-3CA8167C06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17F3-9B83-453C-860A-F9F45C0EE1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E4F2-2CD2-4ABF-8B55-E17F93473D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2917-EE74-491A-A6B4-CEE5B347B4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5604-71FE-49CD-81F1-188D2CD0E1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5F4F-9BEE-45F0-A8C1-D88BA5EF4C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397E-B0D2-4654-BCCF-835B341357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181A-D31A-41FE-A705-42D82EA43F6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B48E-4328-48FE-9F53-BE33647FDA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25E1-82EB-42B1-86EC-3EE9F4E65A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D209-D4C9-4766-BCED-7F85E6ACD5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2C91-2D9B-4CC9-A8E0-B32C077D9EF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D327-ED39-4B16-8F83-C4F7EA802C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EA6B7-85C9-43E9-A953-E4BEC67361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5A1D-E759-470E-94ED-4813247CFD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740D2-D1EF-4F83-A7D7-AEC1399D77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9903-F737-409E-9212-30FC756A89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D32B-EC44-4D26-844F-2EF90CB2A6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B53E-5611-43D8-A635-729C9C0B75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7C6C-EB3D-4612-8485-4B53FEA122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A0AD-0A68-43B2-8055-061266EB0B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728A-235F-461A-ADBA-EF53235FBC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6090-967B-4B93-9F37-FEF7EB7D52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5D0DA-9BB5-49E1-8064-01658A24A8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BC8C-6753-4E62-8FFE-D45D321493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9719-16CF-4147-BD9A-2EA90EB39B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F1D3-4CAD-4821-A38F-7DAD1FFE17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B10-F1BD-4EDC-AEA9-1C4ABC45BD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9380-4505-4CFD-A3A7-8BE692F32E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E445-8856-4E8A-ABE9-857DB54D11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7304-ABA9-414D-878C-F5D71ECC7E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4680-E8E0-436C-8E2C-1D4CAB840F7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214E-6666-469D-BDA5-32AD2380B5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09AD-2DE0-4639-8D61-A44212A6DD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5C9C-F5AB-4FC5-9644-CD7C84F7AD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E4531-9597-4ECD-9313-A88B705FAA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4019-A680-47FB-88E9-CC0F4AF4DC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0244-E6C4-4AD0-B30C-16E60569B7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0C8D-0448-4EE3-A94F-9B48E5A1D7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DCB8-9E81-4BA9-9F8C-1031855E7C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5F12-D60B-4CC1-9B23-BE99718F5F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BF92-6D23-409E-B941-4AF25B65F0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3EEF-9F29-4430-8FD9-4C89803314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C7C1-7879-4C2E-95F8-C2719B38B0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1BC7-AA59-4881-877F-CD90AE2056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A8EF-7430-4A7A-B6CB-CA2AE4CEFC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DE9B-FB9F-45C6-95CE-A672C82088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14F2-2890-4EEC-86CD-9387D483EDE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1CC7E-53E8-487D-866B-3E58842678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4EFE-3DD9-4E19-A52C-CE1CB6E975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F022-AAA0-4135-A922-4EC6C92277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19EC-F810-4B62-9ECD-7AE58CE486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F2FA-A1BD-4EC6-9A09-618EDA1BAB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DC3-E6D4-4650-A6A9-2D8B6C41E35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FE56-67A3-4030-B002-EF6DDF1E18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8ABB-3F96-47A8-8B07-4A129230BC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53F7-1818-40F9-B479-A48E98CAD3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34E1-1795-420A-B5C8-35DE8693E0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505D-58BF-4E6F-A9E0-C6A09C2B7C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24E1-40EE-483D-ADE2-CBFEBF3E16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7D95-A1CF-4835-9A05-34B231F2A1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4945-3762-43FE-B657-AB1F881C7A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D729-AA85-4D45-83E7-2C37D2E406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BBD9-B1DB-43A0-85B3-2F0EA7FE79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BE46-E360-4E1D-B6BF-18A0984D37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D5AC-7532-4EF0-9EFC-AE29CA34B1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EE48-6E8F-4155-9B0B-8BAEFED626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F55D-63B0-4BBF-A61E-2A514EFF9E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2003-033E-417E-A165-7C50DBB0FF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ECBE-066B-4D3E-86C7-8DA885CA39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C5AE-6D1E-4255-ACCA-56E090F68C6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0AD8-92B3-4D73-AE2E-1616881C70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8742-E2A0-4B51-84F9-F83D3B666C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6492-2D59-4348-9303-877B8F5EF3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BA84-C44D-4BF8-A9C7-86D255E98A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CDD1-8FDC-44C3-B65E-E739B8BA2D6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C616-1055-476D-8CA7-96CEEF3938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2BCD-2316-4E1A-8BD5-1E9E887D43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A65D-BC73-45E5-877B-ECDE631A2C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46500-198A-4950-BDC6-FD9FE03143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16B9-C046-41D9-9AAD-16CBB7E488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EB79-7F8F-4016-B5F3-A75F9DF756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05F9-CA37-48F2-AC08-96B9FB7A5E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284E-1B47-4FA8-A826-6C11220D57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5557-2644-4080-8868-D873A2EB36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EC15-9737-47DB-8D21-726D037708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C658-A4D7-4D36-B5D3-5E8D539229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B4A4-064F-4054-97C3-A6D999E8CB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5577-C20A-4737-897B-13900379A6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508E-461D-4487-8461-DC2994A16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67AC-52D8-42F8-A9F7-7EB41C2C21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11AB-C9C1-477E-A3B9-18F8F945CC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D218-FE3C-4CFC-ABDB-682FB81AD7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DB8D-143F-4A9C-A7F9-F787F63687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1279-5A01-4265-B4A0-FD2FADE835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EDAF-965D-4068-A3EF-1EC815A4B5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B6A7-5657-4B54-A95F-E42FFF2BC8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1575-3B4E-4E47-89BC-8F810F976B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EC28D-52F6-4E41-8B69-3F9DC97C58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446838"/>
            <a:ext cx="33528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1039" name="Picture 1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1034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 rot="420000" flipV="1">
            <a:off x="3163888" y="1106488"/>
            <a:ext cx="5257800" cy="4114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257800 w 5257800"/>
              <a:gd name="T5" fmla="*/ 2057400 h 4114800"/>
              <a:gd name="T6" fmla="*/ 2628900 w 5257800"/>
              <a:gd name="T7" fmla="*/ 4114800 h 4114800"/>
              <a:gd name="T8" fmla="*/ 0 w 5257800"/>
              <a:gd name="T9" fmla="*/ 2057400 h 4114800"/>
              <a:gd name="T10" fmla="*/ 2628900 w 5257800"/>
              <a:gd name="T11" fmla="*/ 0 h 4114800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66489C7-09F8-40F0-84F6-DBD0AC4D30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1275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276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7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966550D-0C81-404F-B0C5-81AB1A025A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2300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152E076-A28F-4FBD-A945-77467763C3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060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33913C0-D702-4478-8FC9-B50FC42ACD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DBF5F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DBF5F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DBF5F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DBF5F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DBF5F9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084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571500" y="557212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73554F-F3B2-46BA-89B9-9A05250106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4107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108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A19540-3368-48B3-B69B-D194A4511B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DBF5F9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DBF5F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DBF5F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DBF5F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DBF5F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DBF5F9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DBF5F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5131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132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62B073-B389-41FA-B11C-A4D68C9A2D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6155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53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2FDBA58-5C7D-435D-9FFA-944A458C03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7179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80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717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5EAC117-CA29-488B-85A1-B2C510986D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8203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204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00A86A-03D7-4079-BA20-4B22638C0D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 w 5772"/>
              <a:gd name="T5" fmla="*/ 2 h 656"/>
              <a:gd name="T6" fmla="*/ 2542 w 5772"/>
              <a:gd name="T7" fmla="*/ 0 h 656"/>
              <a:gd name="T8" fmla="*/ 4374 w 5772"/>
              <a:gd name="T9" fmla="*/ 367 h 656"/>
              <a:gd name="T10" fmla="*/ 5766 w 5772"/>
              <a:gd name="T11" fmla="*/ 55 h 656"/>
              <a:gd name="T12" fmla="*/ 5772 w 5772"/>
              <a:gd name="T13" fmla="*/ 213 h 656"/>
              <a:gd name="T14" fmla="*/ 4302 w 5772"/>
              <a:gd name="T15" fmla="*/ 439 h 656"/>
              <a:gd name="T16" fmla="*/ 1488 w 5772"/>
              <a:gd name="T17" fmla="*/ 201 h 656"/>
              <a:gd name="T18" fmla="*/ 0 w 5772"/>
              <a:gd name="T19" fmla="*/ 656 h 656"/>
              <a:gd name="T20" fmla="*/ 6 w 5772"/>
              <a:gd name="T21" fmla="*/ 2 h 656"/>
              <a:gd name="T22" fmla="*/ 0 w 5772"/>
              <a:gd name="T23" fmla="*/ 0 h 656"/>
              <a:gd name="T24" fmla="*/ 5772 w 5772"/>
              <a:gd name="T25" fmla="*/ 656 h 65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3000"/>
              <a:gd name="T5" fmla="*/ 0 h 595"/>
              <a:gd name="T6" fmla="*/ 1668 w 3000"/>
              <a:gd name="T7" fmla="*/ 564 h 595"/>
              <a:gd name="T8" fmla="*/ 3000 w 3000"/>
              <a:gd name="T9" fmla="*/ 186 h 595"/>
              <a:gd name="T10" fmla="*/ 3000 w 3000"/>
              <a:gd name="T11" fmla="*/ 6 h 595"/>
              <a:gd name="T12" fmla="*/ 0 w 3000"/>
              <a:gd name="T13" fmla="*/ 0 h 595"/>
              <a:gd name="T14" fmla="*/ 0 w 3000"/>
              <a:gd name="T15" fmla="*/ 0 h 595"/>
              <a:gd name="T16" fmla="*/ 3000 w 3000"/>
              <a:gd name="T17" fmla="*/ 595 h 595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9227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228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GB">
                  <a:latin typeface="Times New Roman" pitchFamily="16" charset="0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357938"/>
            <a:ext cx="214312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2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30/01/11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667000" y="6538913"/>
            <a:ext cx="33528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Constantia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D05055A-F17E-40D0-B17B-4430A0AF23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4617B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461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461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461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461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4617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.vergano@fratinivergano.e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fratinivergano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42938" y="1125538"/>
            <a:ext cx="80010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18360"/>
          <a:lstStyle/>
          <a:p>
            <a:pPr algn="ctr">
              <a:spcBef>
                <a:spcPts val="6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dirty="0" smtClean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2800" b="1" i="1" dirty="0" smtClean="0">
                <a:solidFill>
                  <a:srgbClr val="FFFFFF"/>
                </a:solidFill>
                <a:latin typeface="Calibri" pitchFamily="34" charset="0"/>
              </a:rPr>
              <a:t>Вступление в ВТО с особым акцентом на</a:t>
            </a:r>
            <a:endParaRPr lang="en-GB" sz="28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FFFFFF"/>
                </a:solidFill>
                <a:latin typeface="Calibri" pitchFamily="34" charset="0"/>
              </a:rPr>
              <a:t>Текстильную отрасль</a:t>
            </a:r>
            <a:r>
              <a:rPr lang="en-GB" sz="2800" b="1" i="1" dirty="0" smtClean="0">
                <a:solidFill>
                  <a:srgbClr val="FFFFFF"/>
                </a:solidFill>
                <a:latin typeface="Calibri" pitchFamily="34" charset="0"/>
              </a:rPr>
              <a:t>” </a:t>
            </a:r>
            <a:endParaRPr lang="en-GB" sz="28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45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 dirty="0" smtClean="0">
                <a:solidFill>
                  <a:srgbClr val="FFFFFF"/>
                </a:solidFill>
                <a:latin typeface="Calibri" pitchFamily="34" charset="0"/>
              </a:rPr>
              <a:t>Презентация подготовлена</a:t>
            </a:r>
            <a:endParaRPr lang="en-US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45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 err="1" smtClean="0">
                <a:solidFill>
                  <a:srgbClr val="FFFFFF"/>
                </a:solidFill>
                <a:latin typeface="Calibri" pitchFamily="34" charset="0"/>
              </a:rPr>
              <a:t>Паоло</a:t>
            </a:r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000" b="1" i="1" dirty="0" err="1" smtClean="0">
                <a:solidFill>
                  <a:srgbClr val="FFFFFF"/>
                </a:solidFill>
                <a:latin typeface="Calibri" pitchFamily="34" charset="0"/>
              </a:rPr>
              <a:t>Вергано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000" b="1" i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sz="2000" i="1" dirty="0" smtClean="0">
                <a:solidFill>
                  <a:srgbClr val="FFFFFF"/>
                </a:solidFill>
                <a:latin typeface="Calibri" pitchFamily="34" charset="0"/>
              </a:rPr>
              <a:t>Партнер</a:t>
            </a: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2000" i="1" dirty="0" err="1">
                <a:solidFill>
                  <a:srgbClr val="FFFFFF"/>
                </a:solidFill>
                <a:latin typeface="Calibri" pitchFamily="34" charset="0"/>
              </a:rPr>
              <a:t>FratiniVergano</a:t>
            </a:r>
            <a:r>
              <a:rPr lang="en-US" sz="2000" i="1" dirty="0">
                <a:solidFill>
                  <a:srgbClr val="FFFFFF"/>
                </a:solidFill>
                <a:latin typeface="Calibri" pitchFamily="34" charset="0"/>
              </a:rPr>
              <a:t> – European Lawyers</a:t>
            </a: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ts val="500"/>
              </a:spcBef>
              <a:buClrTx/>
              <a:buSzPct val="9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FFFFFF"/>
                </a:solidFill>
                <a:latin typeface="Calibri" pitchFamily="34" charset="0"/>
              </a:rPr>
              <a:t>16 </a:t>
            </a:r>
            <a:r>
              <a:rPr lang="ru-RU" i="1" dirty="0" smtClean="0">
                <a:solidFill>
                  <a:srgbClr val="FFFFFF"/>
                </a:solidFill>
                <a:latin typeface="Calibri" pitchFamily="34" charset="0"/>
              </a:rPr>
              <a:t>мая </a:t>
            </a:r>
            <a:r>
              <a:rPr lang="en-GB" i="1" dirty="0" smtClean="0">
                <a:solidFill>
                  <a:srgbClr val="FFFFFF"/>
                </a:solidFill>
                <a:latin typeface="Calibri" pitchFamily="34" charset="0"/>
              </a:rPr>
              <a:t>2014 </a:t>
            </a:r>
            <a:r>
              <a:rPr lang="ru-RU" i="1" dirty="0" smtClean="0">
                <a:solidFill>
                  <a:srgbClr val="FFFFFF"/>
                </a:solidFill>
                <a:latin typeface="Calibri" pitchFamily="34" charset="0"/>
              </a:rPr>
              <a:t>Душанбе</a:t>
            </a:r>
            <a:r>
              <a:rPr lang="en-GB" i="1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i="1" dirty="0" smtClean="0">
                <a:solidFill>
                  <a:srgbClr val="FFFFFF"/>
                </a:solidFill>
                <a:latin typeface="Calibri" pitchFamily="34" charset="0"/>
              </a:rPr>
              <a:t>Таджикистан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33F42A-D3B0-4646-A8CF-21391528FA64}" type="slidenum">
              <a:rPr lang="it-IT" sz="1200">
                <a:solidFill>
                  <a:srgbClr val="D1EAEE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it-IT" sz="1200">
              <a:solidFill>
                <a:srgbClr val="D1EAEE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39750" y="549275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Масштаб Соглашений ВТО</a:t>
            </a:r>
            <a:endParaRPr lang="en-IE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Приложения 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Марракешскому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соглашению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1A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Многосторонняя торговля товарами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1B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Торговля услугами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1C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Торговые аспекты прав интеллектуальной собственности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Механизм урегулирования споров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Механизм обзора торговой политики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Приложение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 </a:t>
            </a: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Торговые соглашения ВТО  с  ограниченным кругом  участников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858EB8-2762-403A-9F3C-10D37844ED4F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Урегулирование споров</a:t>
            </a:r>
            <a:endParaRPr lang="en-IE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Обязательная, эксклюзивная и арбитражная система урегулирования споров между членами ВТО касательно их прав и обязательств в рамках законов ВТО. 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Этапы разбирательств.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Сроки.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8E30FD-5370-4B29-BDD5-49C62F37184E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Механизм обзора торговой политики</a:t>
            </a:r>
            <a:endParaRPr lang="en-IE" sz="2800" b="1" dirty="0">
              <a:solidFill>
                <a:srgbClr val="04617B"/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Механизм обеспечения прозрачности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Периодический обзор 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Обнародование итогового результата 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EE69C7B-4885-475A-9D12-1C2C93CC6508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en-GB" sz="12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96287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US" sz="2800" b="1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711200" indent="-709613" algn="ctr">
              <a:buClr>
                <a:srgbClr val="0BD0D9"/>
              </a:buClr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Текстильная отрасль в ВТО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01BB96-39E8-4F25-A091-D691EC83466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Положение дел до создания ВТО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8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Краткосрочное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соглашение по международной торговле хлопчатобумажными изделиями (1961)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Долгосрочное соглашение по международной торговле текстилем (1962)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Сфера ограничивается хлопчатобумажным текстилем.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Такое положение дел привело к сильной фрагментации рынка.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715636-5D1D-4F04-A7B1-99183F239A2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71500" y="908050"/>
            <a:ext cx="8396288" cy="54737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Положение дел до создания ВТО 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Соглашение  по  международной   торговле   текстилем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(1974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):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Номенклатура товаров включает шерсть и искусственные волокна.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Цели по расширению торговли посредством минимальных темпов роста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прогрессивной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либерализации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торговли текстилем.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Основа для принятия количественных ограничений на двусторонней основе, таким образом, отходит от принципов недискриминации ГАТТ.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Обновлялась и продлевалась несколько раз.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F8FA86-46FE-4FFF-8C10-663EE555221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71500" y="836613"/>
            <a:ext cx="8396288" cy="52593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Соглашение ВТО по текстилю и одежде </a:t>
            </a:r>
            <a:r>
              <a:rPr lang="en-GB" sz="28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en-GB" sz="2800" b="1" dirty="0">
                <a:solidFill>
                  <a:srgbClr val="04617B"/>
                </a:solidFill>
                <a:latin typeface="Calibri" pitchFamily="34" charset="0"/>
              </a:rPr>
              <a:t>ATC)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Переходный инструмент (1995 – 2004гг.) для того, чтобы привести текстильную и швейную продукцию в соответствие с общими правилами многосторонней торговли.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Номенклатура товаров: пряжа, ткани, готовые текстильные изделия и одежда.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Четырехэтапный перечень либерализации квот для постепенной интеграции включенных товаров в правила ГАТТ.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Расширение существующих квот за счет увеличения ежегодных темпов роста.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DC1127-A4D4-404F-BA78-F895D7D19618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Соглашение ВТО по текстилю и одежде 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продолжение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n-GB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8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Специальный переходный механизм для защиты членов ВТО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от резкого увеличения наносящего ущерб в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сфере импорта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Надзор со стороны  Совета по  мониторингу  в   области  текстиля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Другие правила направленные на решение, в частности, обхода квот и администрирование ограничений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240CE7-3A3F-431C-B1C8-B20DEC0C6C47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469312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Последствия Соглашение ВТО по текстилю и одежде 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ct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Статья 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9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Соглашения ВТО текстилю и одежде гласит: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 algn="just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IE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Настоящее Соглашение и все устанавливаемые им ограничения считаются утратившими силу в первый день 121-го месяца действия Соглашения о ВТО, когда сектор текстильных товаров и одежды должен быть полностью интегрирован в рамки ГАТТ 1994 г. Настоящее Соглашение не подлежит продлению.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398FDE-A433-4B41-97D2-7498F7B06DC5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en-GB" sz="12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96287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US" sz="2800" b="1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          Воздействие вступления в ВТО на текстильную отрасль Таджикистана</a:t>
            </a:r>
            <a:endParaRPr lang="en-IE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67118E-15AC-4807-BC31-7CCF0121407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0063" y="428625"/>
            <a:ext cx="8229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en-GB" sz="12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8313" y="765175"/>
            <a:ext cx="8501062" cy="55006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 algn="ctr"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Содержание</a:t>
            </a:r>
            <a:endParaRPr lang="en-US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Текстильная отрасль в ВТО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Последствия для предпринимателей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Выводы и рекомендации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GB" sz="2400" dirty="0">
                <a:solidFill>
                  <a:srgbClr val="04617B"/>
                </a:solidFill>
                <a:latin typeface="Calibri" pitchFamily="34" charset="0"/>
              </a:rPr>
              <a:t> 	</a:t>
            </a: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FF829E-28F4-4291-85BA-77C24F4BA9EC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39750" y="549275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Соответствующие соглашения ВТО</a:t>
            </a:r>
            <a:endParaRPr lang="en-IE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Наиболее важные Соглашения по торговле текстильной продукцией: </a:t>
            </a:r>
            <a:endParaRPr lang="en-IE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Генеральное соглашение по тарифам и торговле;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Соглашение о таможенной оценке;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Соглашение по техническим барьерам в торговле;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Соглашение по правилам происхождения;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Антидемпинговое соглашение;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Соглашение по субсидиям и компенсационным мерам; и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Соглашение по защитным мерам.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2B0942-9748-4F48-B7E9-5EE12A36D935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604250" cy="532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ГАТТ устанавливает ряд основных правил и принципов, в частности: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РНБ и национальный режим (Статьи I и III);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Запрет на применение режима менее благоприятного, чем это предусмотрено в Перечне уступок (Статья II);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Запрет количественных ограничений (Статья XI); и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Общие исключения (Статья XX).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363FE0-38F7-4B13-A99E-A37A0E87054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604250" cy="51847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«Связывание» тарифов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В соответствии со статьей II ГАТТ, Таджикистан не может применять пошлины и сборы выше, чем те, что определены им в «Перечне уступок и обязательств по товарам».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Повышение предсказуемости для импортеров и улучшение конкуренции на благо потребителей.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6C5843-86EF-4870-994A-86EDD9C5485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604250" cy="55451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Аналогичным образом, другие члены ВТО не могут повысить свои «связывая» тарифов (без предоставления компенсации наиболее пострадавшим торговым партнерам).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Улучшенная безопасность и предсказуемость для таджикских экспортеров.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4987FA-332C-45A1-AE88-59873A7CDC4C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Ставки ввозных пошлин Таджикистана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2400" dirty="0">
                <a:solidFill>
                  <a:srgbClr val="04617B"/>
                </a:solidFill>
                <a:latin typeface="Calibri" pitchFamily="34" charset="0"/>
              </a:rPr>
              <a:t>								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Source: WTO (2013).</a:t>
            </a: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4F9CA3-2298-4020-81A4-D25F90CD4AD4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450" y="2492375"/>
          <a:ext cx="6840759" cy="2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Товарная группа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 связанная ставка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</a:t>
                      </a:r>
                      <a:r>
                        <a:rPr lang="ru-RU" sz="2200" kern="1200" baseline="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применяемая ставка РНБ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FF9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Всего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noProof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8.1 %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noProof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Текстиль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11.2 %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10.2 %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4414" y="4714884"/>
          <a:ext cx="684075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Швейные изделия </a:t>
                      </a:r>
                      <a:endParaRPr lang="en-US" sz="2200" b="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2200" b="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19.3 %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10.2 %</a:t>
                      </a:r>
                      <a:endParaRPr lang="en-US" sz="2200" b="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14282" y="908050"/>
            <a:ext cx="8721756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Ставки ввозных пошлин соответствующих торговых партнеров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AD5F88-C011-455C-B398-3B045EE9559B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1952044"/>
          <a:ext cx="842968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674"/>
                <a:gridCol w="2628300"/>
                <a:gridCol w="321471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Торговый партнер</a:t>
                      </a:r>
                      <a:endParaRPr lang="en-US" sz="2000" b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 связанная ставка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</a:t>
                      </a:r>
                      <a:r>
                        <a:rPr lang="ru-RU" sz="2200" kern="1200" baseline="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применяемая ставка РНБ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Армения </a:t>
                      </a:r>
                      <a:endParaRPr lang="en-US" sz="200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Текстиль 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(T) -  9.4 %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Швейная </a:t>
                      </a:r>
                      <a:r>
                        <a:rPr lang="ru-RU" sz="2000" kern="1200" dirty="0" err="1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п-я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) - 15%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Текстиль 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(T)</a:t>
                      </a:r>
                      <a:r>
                        <a:rPr lang="en-US" sz="2000" kern="1200" baseline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- 1.6 %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Швейная </a:t>
                      </a:r>
                      <a:r>
                        <a:rPr lang="ru-RU" sz="2000" kern="1200" dirty="0" err="1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пр-я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) - 10 %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Китай </a:t>
                      </a:r>
                      <a:endParaRPr lang="en-US" sz="200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 9.7 %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- 16.2 %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- 9.5 %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- 16 %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Европейский Союз</a:t>
                      </a:r>
                      <a:endParaRPr lang="en-US" sz="200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- 6.5 %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- 11.5 %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- 6.6 %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-11.5 %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Казахстан</a:t>
                      </a:r>
                      <a:endParaRPr lang="en-US" sz="200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Нет данных </a:t>
                      </a:r>
                      <a:endParaRPr lang="en-US" sz="2000" i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- 11.1 %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- 12.6 %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Кыргызстан</a:t>
                      </a:r>
                      <a:endParaRPr lang="en-US" sz="200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- 8.7 %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- 11.9 %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 6.5 %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- 11.5 %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1847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Source: WTO (2014).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F10B76-0CC2-4A9B-B10D-62F8A646D8A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7" y="1928802"/>
          <a:ext cx="850112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311"/>
                <a:gridCol w="2989406"/>
                <a:gridCol w="298940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Торговый партнер</a:t>
                      </a:r>
                      <a:endParaRPr lang="en-US" sz="2000" b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 связанная ставка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Средняя</a:t>
                      </a:r>
                      <a:r>
                        <a:rPr lang="ru-RU" sz="2200" kern="1200" baseline="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применяемая ставка РНБ</a:t>
                      </a:r>
                      <a:endParaRPr lang="en-US" sz="22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Россия</a:t>
                      </a:r>
                      <a:endParaRPr lang="en-US" sz="20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Текстиль 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(T) - 7.8 %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Швейная </a:t>
                      </a:r>
                      <a:r>
                        <a:rPr lang="ru-RU" sz="2000" kern="1200" dirty="0" err="1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пр-я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</a:t>
                      </a:r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) - 11.8%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Текстиль 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(T)</a:t>
                      </a:r>
                      <a:r>
                        <a:rPr lang="en-US" sz="2000" kern="1200" baseline="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10.9 %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Швейная </a:t>
                      </a:r>
                      <a:r>
                        <a:rPr lang="ru-RU" sz="2000" kern="1200" dirty="0" err="1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пр-я</a:t>
                      </a:r>
                      <a:r>
                        <a:rPr lang="ru-RU" sz="200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</a:t>
                      </a:r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) -</a:t>
                      </a:r>
                      <a:r>
                        <a:rPr lang="en-US" sz="2000" kern="1200" baseline="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19.6%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Турция </a:t>
                      </a:r>
                      <a:endParaRPr lang="en-US" sz="20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- 24.5 %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- 27.3 %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- 6.5 %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- 11.5 %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США</a:t>
                      </a:r>
                      <a:endParaRPr lang="en-US" sz="20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- 7.9 %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- 11.4 %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 7.9 %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- 11.6 %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Узбекистан </a:t>
                      </a:r>
                      <a:endParaRPr lang="en-US" sz="20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Нет данных </a:t>
                      </a:r>
                      <a:endParaRPr lang="en-US" sz="2000" i="1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- 24.5%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- 31.4 %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Вьетнам </a:t>
                      </a:r>
                      <a:endParaRPr lang="en-US" sz="2000" kern="1200" noProof="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- 10.5 %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- 19.9 %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T - 9.6 % </a:t>
                      </a:r>
                    </a:p>
                    <a:p>
                      <a:pPr algn="l"/>
                      <a:r>
                        <a:rPr lang="ru-RU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Ш</a:t>
                      </a:r>
                      <a:r>
                        <a:rPr lang="en-US" sz="2000" kern="1200" noProof="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- 19.8 %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396288" cy="51133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Экспортные пошлины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 algn="just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Таджикистан принял общее обязательство не вводить какие-либо экспортные пошлины. </a:t>
            </a:r>
          </a:p>
          <a:p>
            <a:pPr marL="1276350" lvl="1" indent="-531813" algn="just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 algn="just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Тем не менее, 300 тарифных позиций могут быть предметом экспортных пошлин в Таджикистане. Сюда относятся некоторые виды шелка-сырца, хлопка и хлопковой продукции.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D118B3-3064-4269-9A44-AC5AE9E45EC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Внутренние налоги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97631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Члены ВТО не могут использовать их в качестве инструмента по дискриминации импортных товаров. </a:t>
            </a:r>
          </a:p>
          <a:p>
            <a:pPr marL="97631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7631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Согласно Налоговому кодексу Таджикистана (2012г.) импортируемые и отечественные товары подлежат взиманию акцизов и налога на добавленную стоимость (применяется единая  ставка НДС -  20%).</a:t>
            </a:r>
          </a:p>
          <a:p>
            <a:pPr marL="97631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7631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Импортируемое и отечественное хлопковолокно, хлопчатобумажная пряжа и хлопок облагаются НДС.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A0EA5F-8505-4436-B765-8D80C4023784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14282" y="981075"/>
            <a:ext cx="8721756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u="sng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Запрет на количественные ограничения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Согласно Статье XI ГАТТ, запрещается вводить ограничения на импорт и экспорт за исключением пошлин или налогов.</a:t>
            </a: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Таджикистан и его торговые партнеры не могут вводить квоты, требования по лицензированию на импорт и экспорт или любые другие меры, ограничивающие или запрещающие импорт или экспорт товаров.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Существуют определенные правила, для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того,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чтобы гарантировать, что процедуры лицензирования импорта являются прозрачными, непредвзятыми и обеспечиваются на справедливой и равноправной основе.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1732FB-98D9-4AF4-ADA3-6114A77EA37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en-GB" sz="12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79388" y="1000125"/>
            <a:ext cx="8788400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US" sz="2800" b="1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3CA436-D2BB-4E8A-A391-BBD762936C5D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Общие исключения:</a:t>
            </a:r>
            <a:endParaRPr lang="en-GB" sz="2400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100" dirty="0" smtClean="0">
                <a:solidFill>
                  <a:srgbClr val="002060"/>
                </a:solidFill>
                <a:latin typeface="Calibri" pitchFamily="34" charset="0"/>
              </a:rPr>
              <a:t>Статья XX ГАТТ позволяет применять меры противоречащие правилам  ВТО при условии, что они:</a:t>
            </a:r>
            <a:endParaRPr lang="en-GB" sz="21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527175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50" dirty="0" smtClean="0">
                <a:solidFill>
                  <a:srgbClr val="002060"/>
                </a:solidFill>
                <a:latin typeface="Calibri" pitchFamily="34" charset="0"/>
              </a:rPr>
              <a:t>Предварительно обоснованы в соответствии с одной из перечисленных целей политики (в том числе, общественная нравственность; жизнь и или здоровье человека, животных или растений, а также охрана окружающей среды); и </a:t>
            </a:r>
          </a:p>
          <a:p>
            <a:pPr marL="1527175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527175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Соответствуют вступительной части (т.е., они «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</a:rPr>
              <a:t>не применяются таким способом, который станет средством произвольной или неоправданной дискриминации между странами, где преобладают одинаковые условия, или скрытым ограничением международной торговли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»).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63143B-3A58-4187-9E1F-C5B3C067F58A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32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Таможенная оценка и сборы: </a:t>
            </a:r>
            <a:endParaRPr lang="en-GB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Соглашение о таможенной оценке требует, что для определения таможенной стоимости, таможенные органы принимают цену, фактически уплаченную импортерами при проведении транзакций, а не производить расчет  на основе других необоснованных методах, что привнесет неопределенность и непредсказуемость в деятельность частных операторов.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Сборы должны быть соразмерны оказанным услугам.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Право на административную апелляцию решений таможенных органов.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133826-F6E7-48D9-99DE-EB4ACE8A90C6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sz="1200" b="1" i="1">
                <a:solidFill>
                  <a:srgbClr val="04617B"/>
                </a:solidFill>
                <a:latin typeface="Calibri" pitchFamily="34" charset="0"/>
              </a:rPr>
              <a:t>Impact of WTO accession for Tajikistan’s textile sector 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4617B"/>
                </a:solidFill>
                <a:latin typeface="Calibri" pitchFamily="34" charset="0"/>
              </a:rPr>
              <a:t>Правила по техническим барьерам в торговле:</a:t>
            </a:r>
            <a:endParaRPr lang="en-GB" sz="24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100" dirty="0" smtClean="0">
                <a:solidFill>
                  <a:srgbClr val="002060"/>
                </a:solidFill>
                <a:latin typeface="Calibri" pitchFamily="34" charset="0"/>
              </a:rPr>
              <a:t>Соглашение по техническим барьерам в торговле применяется к техническим регламентам, включая обязательные стандарты, например, требования к маркировке, упаковке и </a:t>
            </a:r>
            <a:r>
              <a:rPr lang="ru-RU" sz="2100" dirty="0" err="1" smtClean="0">
                <a:solidFill>
                  <a:srgbClr val="002060"/>
                </a:solidFill>
                <a:latin typeface="Calibri" pitchFamily="34" charset="0"/>
              </a:rPr>
              <a:t>этикетированию</a:t>
            </a:r>
            <a:r>
              <a:rPr lang="ru-RU" sz="21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100" dirty="0" smtClean="0">
                <a:solidFill>
                  <a:srgbClr val="002060"/>
                </a:solidFill>
                <a:latin typeface="Calibri" pitchFamily="34" charset="0"/>
              </a:rPr>
              <a:t>Таджикистан и другие члены ВТО не могут использовать технические регламенты с целью проведения дискриминации между импортируемыми и отечественными товарами или между импортируемыми товарами. </a:t>
            </a: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71563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100" dirty="0" smtClean="0">
                <a:solidFill>
                  <a:srgbClr val="002060"/>
                </a:solidFill>
                <a:latin typeface="Calibri" pitchFamily="34" charset="0"/>
              </a:rPr>
              <a:t>Кроме того, технические регламенты должны быть соразмерными (т.е. не быть более ограничительными в отношении торговли, чем необходимо для достижения легитимной цели политики).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10FA75-26FA-4000-B475-D0EAD4A53E87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sz="1200" b="1" i="1">
                <a:solidFill>
                  <a:srgbClr val="04617B"/>
                </a:solidFill>
                <a:latin typeface="Calibri" pitchFamily="34" charset="0"/>
              </a:rPr>
              <a:t>Impact of WTO accession for Tajikistan’s textile sector 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1847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 algn="just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Например, Регламент REACH ЕС (касающийся регистрации, оценки, разрешения и ограничения химических веществ) применяется к текстильной продукции.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 algn="just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В соответствующей части, Регламент REACH требует, чтобы при импорте предоставлялась  информация о химических веществах, использованных во время цепочки поставок продукции, а также то, что такие химические вещества не использовались таким образом, что создали риски для здоровья человека или окружающей среды. Регламент также ограничивает использование некоторых веществ, таких как органические загрязнители.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F2C068-AB27-4DC2-BC71-33769D376B5B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sz="1200" b="1" i="1">
                <a:solidFill>
                  <a:srgbClr val="04617B"/>
                </a:solidFill>
                <a:latin typeface="Calibri" pitchFamily="34" charset="0"/>
              </a:rPr>
              <a:t>Impact of WTO accession for Tajikistan’s textile sector 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57158" y="981075"/>
            <a:ext cx="8578880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4617B"/>
                </a:solidFill>
                <a:latin typeface="Calibri" pitchFamily="34" charset="0"/>
              </a:rPr>
              <a:t>Правила происхождения </a:t>
            </a:r>
            <a:r>
              <a:rPr lang="en-GB" sz="2400" dirty="0" smtClean="0">
                <a:solidFill>
                  <a:srgbClr val="04617B"/>
                </a:solidFill>
                <a:latin typeface="Calibri" pitchFamily="34" charset="0"/>
              </a:rPr>
              <a:t>: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Таджикистан применяет одинаковые правила происхождения 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в 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отношении преференциальных и не преференциальных целей. Они основаны на критериях «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полностью полученные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» и «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существенная трансформация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» (т.е. изменение тарифной позиции).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Документ, подтверждающий происхождение товаров требуется только в Таджикистане, где запрашивается применение преференциальных  ставок пошлин.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447079-3D12-4661-BD6A-D7F52E675C4F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Воздействие вступления в ВТО на текстильную отрасль Таджикистана</a:t>
            </a:r>
            <a:endParaRPr lang="en-IE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85720" y="981075"/>
            <a:ext cx="865031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Текстильная продукция в общей структуре ВТО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продолжение)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8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Правила происхождения также применимы к экспорту из Таджикистана, подпадает ли он под:</a:t>
            </a:r>
            <a:endParaRPr lang="en-GB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Не преференциальную ставку тарифа (РНБ); или 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Преференциальную ставку тарифа (например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, ССТ или ВСП).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146397-657C-4616-A79B-FFB5CF093535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  <a:endParaRPr lang="en-GB" sz="12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396287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US" sz="2800" b="1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711200" indent="-709613" algn="ct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Последствия для бизнеса</a:t>
            </a:r>
            <a:endParaRPr lang="en-GB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0EBB02-4B15-4F9A-80C9-5A82685B0D0A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60009" y="812514"/>
            <a:ext cx="8685213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Соответствующие данные о торговле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Мировая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торговля текстилем и швейной продукцией</a:t>
            </a:r>
            <a:r>
              <a:rPr lang="en-GB" sz="2200" dirty="0" smtClean="0">
                <a:solidFill>
                  <a:srgbClr val="04617B"/>
                </a:solidFill>
                <a:latin typeface="Calibri" pitchFamily="34" charset="0"/>
              </a:rPr>
              <a:t>:</a:t>
            </a: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 algn="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в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млрд.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долларах США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) </a:t>
            </a: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					       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Источник 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: </a:t>
            </a:r>
            <a:r>
              <a:rPr lang="ru-RU" sz="1200" dirty="0" err="1" smtClean="0">
                <a:solidFill>
                  <a:srgbClr val="04617B"/>
                </a:solidFill>
                <a:latin typeface="Calibri" pitchFamily="34" charset="0"/>
              </a:rPr>
              <a:t>Статбаза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 ООН 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(2011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г.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Экспорт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текстиля и швейной продукции из Таджикистана</a:t>
            </a: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в млн. долларах США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)				                                        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Источник 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: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МТЦ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 (2010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г.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A1020AD-7302-4B89-9C5C-79005DEC2B7F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2194"/>
          <a:ext cx="8358248" cy="185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785818"/>
                <a:gridCol w="785818"/>
                <a:gridCol w="785818"/>
                <a:gridCol w="785818"/>
                <a:gridCol w="785818"/>
                <a:gridCol w="785818"/>
                <a:gridCol w="785820"/>
              </a:tblGrid>
              <a:tr h="323747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2004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2005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2006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2007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2008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2009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2010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74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</a:t>
                      </a: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 мирового</a:t>
                      </a:r>
                      <a:r>
                        <a:rPr lang="ru-RU" sz="15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экспорта 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5.1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4.66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4.34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4.14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3.73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4.23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4.00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7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ежегодного  темпа прироста 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н.д.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3.31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0.20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9.66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4.90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-12.97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14.39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920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Торговля текстилем и швейной продукцией 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514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531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532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583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612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533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609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74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Мировая торговля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10,078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11,395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12,270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r>
                        <a:rPr lang="ru-RU" sz="1500" dirty="0" smtClean="0"/>
                        <a:t>4,</a:t>
                      </a:r>
                      <a:r>
                        <a:rPr lang="ru-RU" sz="1500" baseline="0" dirty="0" smtClean="0"/>
                        <a:t> 081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16,404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12,</a:t>
                      </a:r>
                      <a:r>
                        <a:rPr lang="en-US" sz="1500" dirty="0" smtClean="0"/>
                        <a:t>585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15,231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8640" y="4017350"/>
          <a:ext cx="8286809" cy="201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785818"/>
                <a:gridCol w="714380"/>
                <a:gridCol w="642942"/>
                <a:gridCol w="714380"/>
                <a:gridCol w="714380"/>
                <a:gridCol w="714381"/>
              </a:tblGrid>
              <a:tr h="317486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2004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2005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2006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2007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2008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2009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027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Объем производства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52.3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47.1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44.8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40.5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39. 3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31.9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027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ВВП Таджикистана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2.5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2.1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1.5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1.3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1.2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0.95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952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Ценность экспорта (за исключением хлопковолокна)</a:t>
                      </a:r>
                      <a:endParaRPr lang="ru-RU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37.5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38.8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40.8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37.1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31.6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</a:t>
                      </a:r>
                      <a:endParaRPr lang="ru-RU" sz="15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127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Ценность экспорта </a:t>
                      </a: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(включая хлопковолокно)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198.5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187.3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169.5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smtClean="0"/>
                        <a:t>1</a:t>
                      </a:r>
                      <a:r>
                        <a:rPr lang="ru-RU" sz="1550" smtClean="0"/>
                        <a:t>75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1</a:t>
                      </a:r>
                      <a:r>
                        <a:rPr lang="ru-RU" sz="1550" dirty="0" smtClean="0"/>
                        <a:t>39.8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127,7</a:t>
                      </a:r>
                      <a:endParaRPr lang="ru-RU" sz="15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32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Соответствующие данные о торговле (продолжение) 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Основными экспортными рынками текстильной продукции из Таджикистана являются страны-члены ВТО.</a:t>
            </a: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2400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2400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70F264-8C6A-4195-856C-F9164FDEE2AA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51205" name="Picture 4" descr="Capture.PNG"/>
          <p:cNvPicPr>
            <a:picLocks noChangeAspect="1"/>
          </p:cNvPicPr>
          <p:nvPr/>
        </p:nvPicPr>
        <p:blipFill>
          <a:blip r:embed="rId3"/>
          <a:srcRect l="6000" r="3999" b="3108"/>
          <a:stretch>
            <a:fillRect/>
          </a:stretch>
        </p:blipFill>
        <p:spPr bwMode="auto">
          <a:xfrm>
            <a:off x="2987675" y="2636838"/>
            <a:ext cx="32400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32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Преимущества и проблемы вступления в ВТО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Таджикистан выиграет от режима РНБ и будет иметь доступ к средствам защиты в рамках ВТО. 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Таджикские компании будут работать в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</a:rPr>
              <a:t>транспарентной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системе на основе правил. 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Таджикистан сможет принимать участие в торговых переговорах и в разработке будущих правил мировой торговли.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Таджикистан не сможет поднимать свой уровень тарифной защиты без предоставления компенсации.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Arial" charset="0"/>
              <a:buChar char="•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281833-574B-4204-9C8A-A7068B79E6FA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765175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Что такое ВТО</a:t>
            </a:r>
            <a:r>
              <a:rPr lang="en-GB" sz="2800" b="1" dirty="0" smtClean="0">
                <a:solidFill>
                  <a:srgbClr val="04617B"/>
                </a:solidFill>
                <a:latin typeface="Calibri" pitchFamily="34" charset="0"/>
              </a:rPr>
              <a:t>?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Международная организация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Создана в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1995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г.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В результате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Уругвайского раунда переговоров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Располагается в Женеве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Швейцария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);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и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Имеет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159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членов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en-IE" sz="2200" dirty="0">
                <a:solidFill>
                  <a:srgbClr val="04617B"/>
                </a:solidFill>
                <a:latin typeface="Calibri" pitchFamily="34" charset="0"/>
              </a:rPr>
              <a:t>123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изначальных и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36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присоединившихся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,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Таджикистан присоединился недавно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Работа с правилами торговли между странами на глобальном уровне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.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4F278A-6D3B-4B4C-9CC2-7E1DA8278C57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indent="1588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Текстильная промышленность Таджикистана имеет конкретные инструменты в своем распоряжении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Многосторонние инструменты и средства защиты; и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Односторонние средства защиты.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277855-13A3-4AD9-BC2C-C5488B611FB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Многосторонние инструменты и средства защиты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Участие </a:t>
            </a: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в работе технических комитетов </a:t>
            </a: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ВТО: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Различные технические комитеты осуществляют контроль за выполнением соглашений ВТО и являются платформой, где Таджикистан может проводить консультации с другими членами ВТО по соответствующим вопросам.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Члены ВТО могут озвучить конкретные торговые озабоченности.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Участие Правительства в большой степени зависит от информации представляемой отечественной промышленностью.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10069C-DC60-498A-B01B-B03D8664B077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57158" y="926483"/>
            <a:ext cx="8578880" cy="52562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Многосторонние инструменты и средства защиты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10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</a:rPr>
              <a:t>Механизм обзора торговой политики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Открытый процесс обзора внутренней политики членов ВТО.</a:t>
            </a:r>
            <a:endParaRPr lang="en-GB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Хотя он не предназначен для того, чтобы провоцировать споры, данный механизм часто имеет эффект «</a:t>
            </a:r>
            <a:r>
              <a:rPr lang="ru-RU" sz="2000" i="1" dirty="0" err="1" smtClean="0">
                <a:solidFill>
                  <a:srgbClr val="002060"/>
                </a:solidFill>
                <a:latin typeface="Calibri" pitchFamily="34" charset="0"/>
              </a:rPr>
              <a:t>пристыжения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» членов ВТО при наличии политики не соответствующей правилам ВТО.</a:t>
            </a:r>
            <a:endParaRPr lang="en-GB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Первый Обзор торговой политики Таджикистана пройдет в 2019г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700" u="sng" dirty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</a:rPr>
              <a:t>Торговые переговоры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Таджикистан имеет позицию в обсуждениях и переговорах по дальнейшему продвижению в процессе либерализации торговли.</a:t>
            </a:r>
            <a:endParaRPr lang="en-GB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Таджикистан может изменить свои тарифные  «связывания» путем проведения переговоров с наиболее пострадавшими членами ВТО.</a:t>
            </a: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2200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E7D286-D269-43FD-8E31-20F51F5DF70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Многосторонние инструменты и средства защиты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  <a:defRPr/>
            </a:pP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Урегулирование споров в ВТО: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Споры начинаются  Правительствами на основе информации и поддержки со стороны промышленности.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Немного статистики </a:t>
            </a:r>
            <a:r>
              <a:rPr lang="en-IE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IE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Консультации, запрашиваемые развитыми странами составляют 57%, а развивающимися странами 43%; 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Спорные меры поддерживаются развитыми странами (58%) и развивающимися стран (42%); 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70% отчетов экспертных групп обжалуются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33EED3-D51D-4680-8B8C-8A80DBA41298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23850" y="871891"/>
            <a:ext cx="8612188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Односторонние средства защиты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Антидемпинговые и компенсационные меры:</a:t>
            </a:r>
            <a:endParaRPr lang="en-GB" sz="2400" u="sng" dirty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Могут быть приняты в случае демпинга или незаконно субсидируемого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импорта,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наносящего ущерб отечественной промышленности Таджикистана.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Демпинг возникает там, где импортируемая продукция продается по цене ниже её «</a:t>
            </a: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</a:rPr>
              <a:t>нормальной стоимости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».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Субсидии могут быть несовместимы с правилами ВТО, если они носят чрезвычайно пагубный характер.</a:t>
            </a: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Экспортные субсидии и субсидирование местного компонента запрещены.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</a:rPr>
              <a:t>Специфические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» субсидии являются незаконными, если они приводят к неблагоприятным последствиям для интересов другого члена ВТО.</a:t>
            </a:r>
          </a:p>
          <a:p>
            <a:pPr marL="1676400" lvl="2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D20C3A-6A81-47D5-A86A-5066E4CF3DD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Односторонние средства защиты (продолжение)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Антидемпинговые и компенсационные расследования должны проводиться в соответствии со сводом  правил и в определенные сроки.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Могут быть введены временные пошлины.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Окончательные пошлины будут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действовать по мере необходимости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течение максимального период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 5 лет, если только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 результатам обзора не будет сделано вывода,  что их прекращение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приведет к продолжению ущерба.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0A9885-F877-4384-835B-900B34517F40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396288" cy="540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Односторонние средства защиты (продолжение)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u="sng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u="sng" dirty="0" smtClean="0">
                <a:solidFill>
                  <a:srgbClr val="002060"/>
                </a:solidFill>
                <a:latin typeface="Calibri" pitchFamily="34" charset="0"/>
              </a:rPr>
              <a:t>Защитные меры </a:t>
            </a:r>
            <a:r>
              <a:rPr lang="en-GB" sz="2400" u="sng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200" dirty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Могут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быть наложены, если промышленности Таджикистана будет нанесен ущерб в результате резкого и неожиданного увеличения импорта. </a:t>
            </a: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Защитные меры могут принять форму роста тарифов, ограничения импорта или требований по лицензированию, и могут действовать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сроком до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8 лет. </a:t>
            </a: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Требования к введению защитных мер намного строже, чем для антидемпинговых или компенсационных пошлин, и их принятие может потребовать предоставления компенсации.</a:t>
            </a: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390650" lvl="3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B92604-8A0B-4965-AE3D-EC695DDC92A5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ru-RU" sz="1200" b="1" i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r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Последствия для бизнеса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424863" cy="53292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Односторонние средства защиты (продолжение)</a:t>
            </a:r>
            <a:endParaRPr lang="en-GB" sz="2400" b="1" dirty="0" smtClean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10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Однако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текстильная продукция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Таджикистана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может быть 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предметом односторонних средств защиты, принятыми другими странами-членами ВТО.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Антидемпинговые меры в отношении текстиля (1995 – 2013гг.) приняты:</a:t>
            </a: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								</a:t>
            </a:r>
          </a:p>
          <a:p>
            <a:pPr marL="127635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								</a:t>
            </a:r>
          </a:p>
          <a:p>
            <a:pPr marL="1276350" lvl="1" indent="-531813" algn="ctr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en-GB" sz="1200" dirty="0">
                <a:solidFill>
                  <a:srgbClr val="04617B"/>
                </a:solidFill>
                <a:latin typeface="Calibri" pitchFamily="34" charset="0"/>
              </a:rPr>
              <a:t>						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Источник 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: 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ВТО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 (2013</a:t>
            </a:r>
            <a:r>
              <a:rPr lang="ru-RU" sz="1200" dirty="0" smtClean="0">
                <a:solidFill>
                  <a:srgbClr val="04617B"/>
                </a:solidFill>
                <a:latin typeface="Calibri" pitchFamily="34" charset="0"/>
              </a:rPr>
              <a:t>г.</a:t>
            </a:r>
            <a:r>
              <a:rPr lang="en-GB" sz="1200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1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Если расследование начато против товаров из Таджикистана, то участие в судебном разбирательстве является очень важным.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Урегулирования споров в ВТО остается доступным механизмом для Таджикистана, в случае если его права не соблюдаются в ходе судебного разбирательства.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2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391480-35D2-496B-B96A-142641AEE311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00166" y="3214686"/>
          <a:ext cx="657229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552"/>
                <a:gridCol w="2248417"/>
                <a:gridCol w="259432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Индия</a:t>
                      </a:r>
                      <a:endParaRPr lang="en-US" sz="2200" b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Турция</a:t>
                      </a:r>
                      <a:endParaRPr lang="en-US" sz="2200" b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Европейский Союз</a:t>
                      </a:r>
                      <a:endParaRPr lang="en-US" sz="2200" b="1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3FFF9"/>
                    </a:solidFill>
                  </a:tcPr>
                </a:tc>
              </a:tr>
              <a:tr h="221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200" b="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61</a:t>
                      </a:r>
                      <a:endParaRPr lang="en-US" sz="2200" b="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200" b="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35</a:t>
                      </a:r>
                      <a:endParaRPr lang="en-US" sz="2200" b="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200" b="0" kern="1200" dirty="0" smtClean="0">
                          <a:solidFill>
                            <a:srgbClr val="04617B"/>
                          </a:solidFill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23</a:t>
                      </a:r>
                      <a:endParaRPr lang="en-US" sz="2200" b="0" kern="1200" dirty="0" smtClean="0">
                        <a:solidFill>
                          <a:srgbClr val="04617B"/>
                        </a:solidFill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>
                <a:solidFill>
                  <a:srgbClr val="04617B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>
              <a:spcBef>
                <a:spcPts val="600"/>
              </a:spcBef>
              <a:buClrTx/>
              <a:buSzPct val="95000"/>
              <a:buFontTx/>
              <a:buNone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endParaRPr lang="en-US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en-US" sz="2800" b="1" dirty="0">
                <a:solidFill>
                  <a:srgbClr val="04617B"/>
                </a:solidFill>
                <a:latin typeface="Calibri" pitchFamily="34" charset="0"/>
              </a:rPr>
              <a:t>	</a:t>
            </a:r>
          </a:p>
          <a:p>
            <a:pPr marL="711200" indent="-709613" algn="ctr">
              <a:spcBef>
                <a:spcPts val="600"/>
              </a:spcBef>
              <a:buClrTx/>
              <a:buSzPct val="95000"/>
              <a:tabLst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  <a:tab pos="104949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Выводы и рекомендации</a:t>
            </a:r>
            <a:endParaRPr lang="en-GB" sz="28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9AA164-3615-48A7-81F6-9609D32435FF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48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Выводы и рекомендации</a:t>
            </a:r>
            <a:endParaRPr lang="en-GB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Выводы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Прозрачная, безопасная и предсказуемая рамочная основа окажет непосредственное воздействие на частных операторов Таджикистана, как  двигателей  экономики Таджикистана;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Положительный эффект от вступления в ВТО, вероятно, будет ощущаться в среднесрочной или долгосрочной перспективе, в то время как определенные негативные последствия могут наблюдаться в краткосрочной перспективе.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4CFCB3-15B9-4CF4-8FE7-34423B4B58F8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49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2371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Каковы функции</a:t>
            </a:r>
            <a:r>
              <a:rPr lang="en-GB" sz="2800" b="1" dirty="0" smtClean="0">
                <a:solidFill>
                  <a:srgbClr val="04617B"/>
                </a:solidFill>
                <a:latin typeface="Calibri" pitchFamily="34" charset="0"/>
              </a:rPr>
              <a:t>?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Администрирование и содействие реализации соглашений ВТО;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Платформа для ведения переговоров;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Платформа для урегулирования споров;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Проведение периодических обзоров торговой политики членов ВТО;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Сотрудничество с другими международными организациями; и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Предоставление технической помощи развивающимся странам.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6B5B93-273B-463F-B0AF-45F0F2873D96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Выводы и рекомендации</a:t>
            </a:r>
            <a:endParaRPr lang="en-GB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396287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lvl="1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Рекомендации</a:t>
            </a:r>
            <a:endParaRPr lang="en-US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US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Текстильная промышленность Таджикистана имеет доступ к соответствующим платформам  и механизмам ВТО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посредством Правительства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Таджикистана; 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Прозрачное и непрерывное взаимодействие с Правительством является необходимым условием обеспечения того, что интересы промышленности Таджикистана учитываются во время  торговых переговоров и обсуждений технических вопросов; 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Необходимость деловых кругов в ознакомлении и использовании доступных инструментов и ресурсов ВТО.</a:t>
            </a: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US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US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92F489-1967-4430-ACA3-82032E72978A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8069B1-F06F-4958-9ED4-E103867243C0}" type="slidenum">
              <a:rPr lang="it-IT" sz="1200">
                <a:solidFill>
                  <a:srgbClr val="D1EAEE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it-IT" sz="120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7375" y="1128713"/>
            <a:ext cx="5572125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en-IE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Times New Roman" pitchFamily="16" charset="0"/>
              <a:buNone/>
              <a:defRPr/>
            </a:pPr>
            <a:endParaRPr lang="en-IE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Times New Roman" pitchFamily="16" charset="0"/>
              <a:buNone/>
              <a:defRPr/>
            </a:pPr>
            <a:endParaRPr lang="en-IE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Times New Roman" pitchFamily="16" charset="0"/>
              <a:buNone/>
              <a:defRPr/>
            </a:pPr>
            <a:r>
              <a:rPr lang="en-IE" sz="40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БЛАГОДАРЮ</a:t>
            </a:r>
            <a:r>
              <a:rPr lang="en-IE" sz="54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  <a:endParaRPr lang="en-IE" sz="5400" dirty="0">
              <a:solidFill>
                <a:srgbClr val="FFFFFF"/>
              </a:solidFill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endParaRPr lang="fr-FR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endParaRPr lang="fr-FR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endParaRPr lang="fr-FR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fr-FR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FratiniVergano – </a:t>
            </a:r>
            <a:r>
              <a:rPr lang="fr-FR" sz="2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European</a:t>
            </a:r>
            <a:r>
              <a:rPr lang="fr-FR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Lawyers</a:t>
            </a:r>
            <a:endParaRPr lang="en-IE" sz="2200" dirty="0">
              <a:solidFill>
                <a:srgbClr val="FFFFFF"/>
              </a:solidFill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fr-FR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Rue de </a:t>
            </a:r>
            <a:r>
              <a:rPr lang="fr-FR" sz="2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Haerne</a:t>
            </a:r>
            <a:r>
              <a:rPr lang="fr-FR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42, B-1040 Brussels, </a:t>
            </a:r>
            <a:r>
              <a:rPr lang="fr-FR" sz="2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Belgium</a:t>
            </a:r>
            <a:endParaRPr lang="en-IE" sz="2200" dirty="0">
              <a:solidFill>
                <a:srgbClr val="FFFFFF"/>
              </a:solidFill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fr-FR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Tel. +32 2 648 21 61 – Fax  +32 2 646 02 70</a:t>
            </a:r>
            <a:endParaRPr lang="en-IE" sz="2200" dirty="0">
              <a:solidFill>
                <a:srgbClr val="FFFFFF"/>
              </a:solidFill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en-IE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E-mail :</a:t>
            </a:r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hlinkClick r:id="rId3"/>
              </a:rPr>
              <a:t>p.vergano@fratinivergano.eu</a:t>
            </a:r>
            <a:endParaRPr lang="en-IE" sz="2200" dirty="0">
              <a:solidFill>
                <a:srgbClr val="FFFFFF"/>
              </a:solidFill>
            </a:endParaRPr>
          </a:p>
          <a:p>
            <a:pPr algn="ctr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en-IE" sz="2200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Website :</a:t>
            </a:r>
            <a:r>
              <a:rPr lang="fr-FR" sz="22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hlinkClick r:id="rId4"/>
              </a:rPr>
              <a:t>www.fratinivergano.eu</a:t>
            </a:r>
            <a:endParaRPr lang="fr-FR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Каковы принципы</a:t>
            </a:r>
            <a:r>
              <a:rPr lang="en-GB" sz="2800" b="1" dirty="0" smtClean="0">
                <a:solidFill>
                  <a:srgbClr val="04617B"/>
                </a:solidFill>
                <a:latin typeface="Calibri" pitchFamily="34" charset="0"/>
              </a:rPr>
              <a:t>?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Недискриминация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Режим наибольшего благоприятствования 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РНБ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);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rgbClr val="04617B"/>
                </a:solidFill>
                <a:latin typeface="Calibri" pitchFamily="34" charset="0"/>
              </a:rPr>
              <a:t>Национальный режим</a:t>
            </a:r>
            <a:r>
              <a:rPr lang="en-IE" sz="22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Дальнейшая либерализация торговли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Прозрачность и предсказуемость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;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Продвижение честной конкуренции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; </a:t>
            </a: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и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rgbClr val="04617B"/>
                </a:solidFill>
                <a:latin typeface="Calibri" pitchFamily="34" charset="0"/>
              </a:rPr>
              <a:t>Развитие и экономические реформы</a:t>
            </a:r>
            <a:r>
              <a:rPr lang="en-IE" sz="2400" dirty="0" smtClean="0">
                <a:solidFill>
                  <a:srgbClr val="04617B"/>
                </a:solidFill>
                <a:latin typeface="Calibri" pitchFamily="34" charset="0"/>
              </a:rPr>
              <a:t>.</a:t>
            </a: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916C02-1989-435A-9550-84A93F3D164B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Выгоды для бизнеса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Стабильная многосторонняя торговая среда, на основе свода правил;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Расширенные возможности доступа на рынок </a:t>
            </a: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улучшенные возможности для развития предпринимательства; и 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Определенные права, предоставляются частному сектору, чтобы обеспечить: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Безопасный доступ;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Стабильный доступ; и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Защиту от недобросовестной торговли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82ADF2-6A1F-415B-8120-F11CCF50C7BF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43172" y="3054964"/>
            <a:ext cx="500062" cy="46037"/>
          </a:xfrm>
          <a:prstGeom prst="rightArrow">
            <a:avLst/>
          </a:prstGeom>
          <a:solidFill>
            <a:srgbClr val="C3FFF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spcBef>
                <a:spcPts val="600"/>
              </a:spcBef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800" b="1" dirty="0" smtClean="0">
                <a:solidFill>
                  <a:srgbClr val="04617B"/>
                </a:solidFill>
                <a:latin typeface="Calibri" pitchFamily="34" charset="0"/>
              </a:rPr>
              <a:t>Историческая справка</a:t>
            </a:r>
            <a:endParaRPr lang="en-GB" sz="28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ГАТТ (1947г.) в качестве основного предшественника ВТО: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связи с невступлением в силу Международной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организации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 вопросам торговли (ITO);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Предварительный инструмент;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Акцент на снижение тарифов.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Несколько торговых раундов (1947 – 1986гг.)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Уругвайский раунд (1986 – 1994гг.) 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Arial"/>
              </a:rPr>
              <a:t>Результаты подписаны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Arial"/>
              </a:rPr>
              <a:t>Марракешском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Arial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Arial"/>
              </a:rPr>
              <a:t>соглашении об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Arial"/>
              </a:rPr>
              <a:t>учреждении ВТО.</a:t>
            </a: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42B60C-20D9-4F0E-AB53-2054E5573E6D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0063" y="571500"/>
            <a:ext cx="82296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1" dirty="0" smtClean="0">
                <a:solidFill>
                  <a:srgbClr val="04617B"/>
                </a:solidFill>
                <a:latin typeface="Calibri" pitchFamily="34" charset="0"/>
              </a:rPr>
              <a:t>Введение в ВТО</a:t>
            </a:r>
            <a:endParaRPr lang="en-GB" sz="1200" b="1" i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8396288" cy="5095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Историческая справка 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(</a:t>
            </a:r>
            <a:r>
              <a:rPr lang="ru-RU" sz="2400" b="1" dirty="0" smtClean="0">
                <a:solidFill>
                  <a:srgbClr val="04617B"/>
                </a:solidFill>
                <a:latin typeface="Calibri" pitchFamily="34" charset="0"/>
              </a:rPr>
              <a:t>продолжение</a:t>
            </a:r>
            <a:r>
              <a:rPr lang="en-GB" sz="2400" b="1" dirty="0" smtClean="0">
                <a:solidFill>
                  <a:srgbClr val="04617B"/>
                </a:solidFill>
                <a:latin typeface="Calibri" pitchFamily="34" charset="0"/>
              </a:rPr>
              <a:t>)</a:t>
            </a:r>
            <a:endParaRPr lang="en-GB" sz="2400" b="1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Принцип единой сделки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Расширенный масштаб переговоров             расширенный масштаб итоговых соглашений: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Торговля товарами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Торговля услугами; и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Торговые аспекты прав интеллектуальной собственности.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rgbClr val="04617B"/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Институциональный механизм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en-IE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Механизм урегулирования споров; 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Механизм обзора торговой политики (МОТП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).</a:t>
            </a:r>
          </a:p>
          <a:p>
            <a:pPr marL="1276350" lvl="1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IE" sz="2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33400" indent="-531813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173163" algn="l"/>
                <a:tab pos="2087563" algn="l"/>
                <a:tab pos="3001963" algn="l"/>
                <a:tab pos="3916363" algn="l"/>
                <a:tab pos="4830763" algn="l"/>
                <a:tab pos="5745163" algn="l"/>
                <a:tab pos="6659563" algn="l"/>
                <a:tab pos="7573963" algn="l"/>
                <a:tab pos="8488363" algn="l"/>
                <a:tab pos="9402763" algn="l"/>
                <a:tab pos="10317163" algn="l"/>
              </a:tabLst>
            </a:pPr>
            <a:endParaRPr lang="en-GB" sz="2400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328C52-4682-43CF-8CAE-E164FC6350BB}" type="slidenum">
              <a:rPr lang="it-IT" sz="1200">
                <a:solidFill>
                  <a:srgbClr val="045C75"/>
                </a:solidFill>
                <a:latin typeface="Constantia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43636" y="2711422"/>
            <a:ext cx="500063" cy="46038"/>
          </a:xfrm>
          <a:prstGeom prst="rightArrow">
            <a:avLst/>
          </a:prstGeom>
          <a:solidFill>
            <a:srgbClr val="C3FFF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47715</TotalTime>
  <Words>2996</Words>
  <Application>Microsoft Office PowerPoint</Application>
  <PresentationFormat>Экран (4:3)</PresentationFormat>
  <Paragraphs>906</Paragraphs>
  <Slides>51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ASEAN Dispute Settlement Mechanism and its Role in a Rules-Based Community: Overview and Critical Comparison</dc:title>
  <dc:creator>Paolo R. Vergano</dc:creator>
  <cp:lastModifiedBy>шохин</cp:lastModifiedBy>
  <cp:revision>2213</cp:revision>
  <cp:lastPrinted>1601-01-01T00:00:00Z</cp:lastPrinted>
  <dcterms:created xsi:type="dcterms:W3CDTF">2009-07-24T11:30:10Z</dcterms:created>
  <dcterms:modified xsi:type="dcterms:W3CDTF">2014-05-06T05:52:51Z</dcterms:modified>
</cp:coreProperties>
</file>